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embeddedFontLst>
    <p:embeddedFont>
      <p:font typeface="Garamond" panose="02020404030301010803" pitchFamily="18" charset="0"/>
      <p:regular r:id="rId46"/>
      <p:bold r:id="rId47"/>
      <p:italic r:id="rId48"/>
      <p:boldItalic r:id="rId49"/>
    </p:embeddedFont>
    <p:embeddedFont>
      <p:font typeface="Sorts Mill Goudy" panose="020B0604020202020204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3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7" name="Google Shape;3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-Wisconsin School of Business Open Datasets for Actuarial and Financial Applications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-Provides a number of projects that focus on topics that are of interest to actuaries.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One of the topics was trying to predict future healthcare expenditure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using the Sample from Medical Expenditure Panel Survey ( MEPS)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-Is a survey that provides estimates of health care use, expenditures, source of payment and insurance coverage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-CONDUCTED BY us Agency of Health Research and Quality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5" name="Google Shape;3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3" name="Google Shape;3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2" name="Google Shape;4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People go more to the doctor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People go more to the doctor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5" name="Google Shape;5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36" name="Google Shape;5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6" name="Google Shape;5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55" name="Google Shape;5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6" name="Google Shape;5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77" name="Google Shape;57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6" name="Google Shape;5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7" name="Google Shape;5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a5cabc1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8" name="Google Shape;608;g70a5cabc1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16" name="Google Shape;61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-Wisconsin School of Business Open Datasets for Actuarial and Financial Applications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-Provides a number of projects that focus on topics that are of interest to actuaries.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One of the topics was trying to predict future healthcare expenditure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using the Sample from Medical Expenditure Panel Survey ( MEPS)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-Is a survey that provides estimates of health care use, expenditures, source of payment and insurance coverage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-CONDUCTED BY Department of Health and Human Services</a:t>
            </a:r>
            <a:endParaRPr dirty="0"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Tian</a:t>
            </a: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Sorts Mill Goudy"/>
              <a:buNone/>
              <a:defRPr sz="6800" b="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BFCB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sz="3200" b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8" name="Google Shape;58;p6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" name="Google Shape;61;p6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Sorts Mill Goudy"/>
              <a:buNone/>
              <a:defRPr sz="6800" b="0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Sorts Mill Goudy"/>
              <a:buNone/>
              <a:defRPr sz="6800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7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3" name="Google Shape;73;p7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sz="3200" b="0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Sorts Mill Goudy"/>
              <a:buNone/>
              <a:defRPr sz="4800" b="0" i="1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65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Garamond"/>
              <a:buChar char="◦"/>
              <a:defRPr sz="17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  <a:defRPr sz="4800" b="0" i="1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65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aramond"/>
              <a:buChar char="◦"/>
              <a:defRPr sz="17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262626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ps.ahrq.gov/mepsweb/data_stats/download_data_files_detail.jsp?cboPufNumber=HC-08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struction.bus.wisc.edu/jfrees/jfreesbooks/Regression%20Modeling/BookWebDec2010/data.html" TargetMode="External"/><Relationship Id="rId4" Type="http://schemas.openxmlformats.org/officeDocument/2006/relationships/hyperlink" Target="https://www.meps.ahrq.gov/mepsweb/data_stats/download_data_files_detail.jsp?cboPufNumber=HC-08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0" y="-2384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tx="-133350" ty="330200" sx="85000" sy="85000" flip="xy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50800" algn="ctr" rotWithShape="0">
              <a:srgbClr val="000000">
                <a:alpha val="6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763571" y="1535772"/>
            <a:ext cx="3939807" cy="44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ANALYZING HEALTH EXPENDITURE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Team 5:</a:t>
            </a:r>
            <a:endParaRPr sz="3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ABHISHEK GUPTA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KATHERINE BARRIO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TANYA MALIK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TIANHAO ZHAO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WASEEM MEHAR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3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>
            <a:off x="1882292" y="640855"/>
            <a:ext cx="0" cy="640080"/>
          </a:xfrm>
          <a:prstGeom prst="straightConnector1">
            <a:avLst/>
          </a:prstGeom>
          <a:solidFill>
            <a:srgbClr val="FEFEFE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15"/>
          <p:cNvCxnSpPr/>
          <p:nvPr/>
        </p:nvCxnSpPr>
        <p:spPr>
          <a:xfrm>
            <a:off x="3573932" y="640855"/>
            <a:ext cx="0" cy="640080"/>
          </a:xfrm>
          <a:prstGeom prst="straightConnector1">
            <a:avLst/>
          </a:prstGeom>
          <a:solidFill>
            <a:srgbClr val="FEFEFE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" name="Google Shape;139;p15"/>
          <p:cNvCxnSpPr/>
          <p:nvPr/>
        </p:nvCxnSpPr>
        <p:spPr>
          <a:xfrm>
            <a:off x="1882292" y="1286150"/>
            <a:ext cx="1691640" cy="0"/>
          </a:xfrm>
          <a:prstGeom prst="straightConnector1">
            <a:avLst/>
          </a:prstGeom>
          <a:solidFill>
            <a:srgbClr val="FEFEFE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0" name="Google Shape;140;p15" descr="Image result for health insura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4971" y="1107648"/>
            <a:ext cx="7031121" cy="467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ftr" idx="11"/>
          </p:nvPr>
        </p:nvSpPr>
        <p:spPr>
          <a:xfrm>
            <a:off x="656200" y="6390583"/>
            <a:ext cx="573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4600"/>
              <a:t>Data Processing: Creating a new dataset</a:t>
            </a:r>
            <a:endParaRPr sz="4600"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1"/>
          </p:nvPr>
        </p:nvSpPr>
        <p:spPr>
          <a:xfrm>
            <a:off x="1069850" y="1801825"/>
            <a:ext cx="100584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Next Step:  Combine data and create columns we needed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2"/>
          </p:nvPr>
        </p:nvSpPr>
        <p:spPr>
          <a:xfrm>
            <a:off x="1069850" y="2518300"/>
            <a:ext cx="41244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Concatenate Data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new rows </a:t>
            </a:r>
            <a:endParaRPr sz="19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Educate Years to Category Name (High School, etc.)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Educate Years to Category (0-4)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Race to Category (1-5)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Gender to Male/Female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Marry 2X to Category Name (Married, etc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Mental Health to Category Name (Excellent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/>
              <a:t>etc.)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Industry to Category Name (Manufacturing, etc.)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Region to Category Name (West, etc.)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Insurance Coverage to Category (Public, etc.)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900" b="1"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225" y="2518300"/>
            <a:ext cx="4419600" cy="1304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2225" y="3975625"/>
            <a:ext cx="4419600" cy="232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4600"/>
              <a:t>Data Processing: Creating a new dataset</a:t>
            </a:r>
            <a:endParaRPr sz="4600"/>
          </a:p>
        </p:txBody>
      </p:sp>
      <p:sp>
        <p:nvSpPr>
          <p:cNvPr id="263" name="Google Shape;263;p25"/>
          <p:cNvSpPr txBox="1">
            <a:spLocks noGrp="1"/>
          </p:cNvSpPr>
          <p:nvPr>
            <p:ph type="body" idx="1"/>
          </p:nvPr>
        </p:nvSpPr>
        <p:spPr>
          <a:xfrm>
            <a:off x="1193800" y="1665275"/>
            <a:ext cx="100584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Next Step:  create columns we needed, rename and reorder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2"/>
          </p:nvPr>
        </p:nvSpPr>
        <p:spPr>
          <a:xfrm>
            <a:off x="1066800" y="2219100"/>
            <a:ext cx="43659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Summing rows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Total ER OP Expenses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Total ER OP Visits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Total OB OP Expenses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Total OB OP Visits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Total OP Expenses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Total OP Visits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Total Expenses</a:t>
            </a:r>
            <a:endParaRPr sz="1100" b="1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 Total Visits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Rename Columns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Reorder Columns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Drop Summing Columns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Save as new Dataset :: 18435 rows</a:t>
            </a:r>
            <a:endParaRPr sz="19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900" b="1"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50" y="2799625"/>
            <a:ext cx="5943600" cy="295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9050" y="3307650"/>
            <a:ext cx="5943600" cy="552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9050" y="4102988"/>
            <a:ext cx="5943600" cy="542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9050" y="4822900"/>
            <a:ext cx="4181475" cy="7334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9050" y="5733300"/>
            <a:ext cx="4419600" cy="381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" name="Google Shape;270;p2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Cleaning 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1"/>
          </p:nvPr>
        </p:nvSpPr>
        <p:spPr>
          <a:xfrm>
            <a:off x="1066800" y="2014200"/>
            <a:ext cx="4310100" cy="4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Checking for negative numbers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Recoding Certain Values</a:t>
            </a:r>
            <a:endParaRPr sz="1900" b="1"/>
          </a:p>
          <a:p>
            <a:pPr marL="914400" lvl="1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Explore with value_counts </a:t>
            </a:r>
            <a:endParaRPr sz="1100" b="1"/>
          </a:p>
          <a:p>
            <a:pPr marL="914400" lvl="1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Find and change certain values</a:t>
            </a:r>
            <a:endParaRPr sz="1100" b="1"/>
          </a:p>
          <a:p>
            <a:pPr marL="914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IndustryX :  change -1 to 16  (NA to Not Working) :: 5589 rows</a:t>
            </a:r>
            <a:endParaRPr sz="11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	Assumption - no industry indicates no job</a:t>
            </a:r>
            <a:endParaRPr sz="11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RegionX:  change -1 to 5 (NA to None) ::  175</a:t>
            </a:r>
            <a:endParaRPr sz="11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	Assumption - NA has meaning, homeless etc.</a:t>
            </a:r>
            <a:endParaRPr sz="11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Physical limitation:  -9 to 2  (Unknown to No)</a:t>
            </a:r>
            <a:endParaRPr sz="1100" b="1"/>
          </a:p>
          <a:p>
            <a:pPr marL="10287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Assumption - If a physical limit is present, it would be noted in chart.  Don’t note if not present.</a:t>
            </a:r>
            <a:endParaRPr sz="1100" b="1"/>
          </a:p>
          <a:p>
            <a:pPr marL="914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Dropping Rows</a:t>
            </a:r>
            <a:endParaRPr sz="19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Explore with value_counts </a:t>
            </a:r>
            <a:endParaRPr sz="11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/>
              <a:t>Drop rows with  certain values</a:t>
            </a:r>
            <a:endParaRPr sz="1100" b="1"/>
          </a:p>
          <a:p>
            <a:pPr marL="914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/>
              <a:t>Industry -9 :: 48 Rows</a:t>
            </a: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/>
              <a:t>Family Size -1 :: 179 rows</a:t>
            </a: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/>
              <a:t>Mental Health -1,-9,-8,-7 :: 157</a:t>
            </a: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/>
              <a:t>Years of Education :: 127</a:t>
            </a:r>
            <a:endParaRPr sz="1100" b="1"/>
          </a:p>
          <a:p>
            <a:pPr marL="914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/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875" y="2823175"/>
            <a:ext cx="3963400" cy="7147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875" y="3668113"/>
            <a:ext cx="3963400" cy="548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3875" y="607692"/>
            <a:ext cx="1482200" cy="208525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9100" y="607700"/>
            <a:ext cx="1679575" cy="208523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3875" y="4346897"/>
            <a:ext cx="1482195" cy="200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0375" y="4346900"/>
            <a:ext cx="1679575" cy="200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26"/>
          <p:cNvSpPr txBox="1">
            <a:spLocks noGrp="1"/>
          </p:cNvSpPr>
          <p:nvPr>
            <p:ph type="ftr" idx="11"/>
          </p:nvPr>
        </p:nvSpPr>
        <p:spPr>
          <a:xfrm>
            <a:off x="1066800" y="62636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1066800" y="642599"/>
            <a:ext cx="100584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Cleaning : Imputation</a:t>
            </a:r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body" idx="1"/>
          </p:nvPr>
        </p:nvSpPr>
        <p:spPr>
          <a:xfrm>
            <a:off x="1066800" y="2014200"/>
            <a:ext cx="4310100" cy="4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Checking for negative numbers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Imputation</a:t>
            </a:r>
            <a:endParaRPr sz="19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Self Perceived Health :: 1164 </a:t>
            </a:r>
            <a:endParaRPr sz="190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Mean </a:t>
            </a: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Linear Regression ( Jmp)</a:t>
            </a:r>
            <a:endParaRPr sz="11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Has USC :: 45 </a:t>
            </a:r>
            <a:endParaRPr sz="190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Mean</a:t>
            </a:r>
            <a:endParaRPr sz="11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/>
              <a:t>Neural Network (JMP)</a:t>
            </a:r>
            <a:endParaRPr sz="11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ts val="1800"/>
              <a:buNone/>
            </a:pPr>
            <a:endParaRPr sz="1900" b="1"/>
          </a:p>
        </p:txBody>
      </p:sp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1722" y="1630925"/>
            <a:ext cx="2041116" cy="106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7975" y="2876825"/>
            <a:ext cx="2786358" cy="3491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6900" y="2876827"/>
            <a:ext cx="2398025" cy="349197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4600"/>
              <a:t>Data Transformation:  Grouping Features</a:t>
            </a:r>
            <a:endParaRPr sz="4600"/>
          </a:p>
        </p:txBody>
      </p:sp>
      <p:sp>
        <p:nvSpPr>
          <p:cNvPr id="302" name="Google Shape;302;p28"/>
          <p:cNvSpPr txBox="1">
            <a:spLocks noGrp="1"/>
          </p:cNvSpPr>
          <p:nvPr>
            <p:ph type="body" idx="1"/>
          </p:nvPr>
        </p:nvSpPr>
        <p:spPr>
          <a:xfrm>
            <a:off x="1066800" y="2103125"/>
            <a:ext cx="37149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Use Function to group uneven distributions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Race to Black, White, Other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Industry to Sitting, Standing, Labor, Unemployed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Expenses to None, Low, Med, High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475" y="2014194"/>
            <a:ext cx="2114550" cy="923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5475" y="3135313"/>
            <a:ext cx="5943600" cy="1971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5475" y="5304188"/>
            <a:ext cx="1743075" cy="866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2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826750" y="642600"/>
            <a:ext cx="108222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3900"/>
              <a:t>Data Transformation:  Grouping by Percentile</a:t>
            </a:r>
            <a:endParaRPr sz="39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1"/>
          </p:nvPr>
        </p:nvSpPr>
        <p:spPr>
          <a:xfrm>
            <a:off x="1066800" y="2103125"/>
            <a:ext cx="37149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Check Histogram for Distribution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Quantile Buckets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Check Values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Conditions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Choices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Create New Row With Percentile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Age, Income, Expenses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700" y="1777725"/>
            <a:ext cx="1946504" cy="160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025" y="1526400"/>
            <a:ext cx="3538275" cy="1369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7625" y="3583800"/>
            <a:ext cx="3565687" cy="160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5025" y="5326475"/>
            <a:ext cx="3538275" cy="6004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5025" y="3038513"/>
            <a:ext cx="3538275" cy="40282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81699" y="3850625"/>
            <a:ext cx="1946500" cy="147585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2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826750" y="642600"/>
            <a:ext cx="108222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3900"/>
              <a:t>Data Transformation:  Grouping by Percentile</a:t>
            </a:r>
            <a:endParaRPr sz="39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1"/>
          </p:nvPr>
        </p:nvSpPr>
        <p:spPr>
          <a:xfrm>
            <a:off x="1219200" y="1976425"/>
            <a:ext cx="37149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The problem with expenses </a:t>
            </a:r>
            <a:endParaRPr sz="19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40% have $0 expenses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800" y="2667000"/>
            <a:ext cx="2476500" cy="137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00" y="1831200"/>
            <a:ext cx="4095750" cy="638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8525" y="4253125"/>
            <a:ext cx="2505075" cy="19907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1900" y="4253125"/>
            <a:ext cx="2409825" cy="19907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2" name="Google Shape;332;p3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826750" y="642600"/>
            <a:ext cx="108222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3900"/>
              <a:t>Data Transformation:  Log Values</a:t>
            </a:r>
            <a:endParaRPr sz="3900"/>
          </a:p>
        </p:txBody>
      </p:sp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066800" y="2103125"/>
            <a:ext cx="37149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Income, Total Expenses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75" y="2744363"/>
            <a:ext cx="3714900" cy="73696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2875" y="2744375"/>
            <a:ext cx="3052050" cy="25948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0925" y="2744375"/>
            <a:ext cx="3052050" cy="260035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3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>
            <a:spLocks noGrp="1"/>
          </p:cNvSpPr>
          <p:nvPr>
            <p:ph type="title"/>
          </p:nvPr>
        </p:nvSpPr>
        <p:spPr>
          <a:xfrm>
            <a:off x="826750" y="642600"/>
            <a:ext cx="108222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3900"/>
              <a:t>Final Dataset</a:t>
            </a:r>
            <a:endParaRPr sz="3900"/>
          </a:p>
        </p:txBody>
      </p:sp>
      <p:sp>
        <p:nvSpPr>
          <p:cNvPr id="350" name="Google Shape;350;p32"/>
          <p:cNvSpPr txBox="1">
            <a:spLocks noGrp="1"/>
          </p:cNvSpPr>
          <p:nvPr>
            <p:ph type="body" idx="1"/>
          </p:nvPr>
        </p:nvSpPr>
        <p:spPr>
          <a:xfrm>
            <a:off x="1066800" y="2103125"/>
            <a:ext cx="37149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Check Size</a:t>
            </a:r>
            <a:endParaRPr sz="1900" b="1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Save</a:t>
            </a: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/>
          </a:p>
        </p:txBody>
      </p:sp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4100" y="1831200"/>
            <a:ext cx="3539304" cy="82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4100" y="2864050"/>
            <a:ext cx="5243388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Distributions</a:t>
            </a:r>
            <a:endParaRPr/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23" y="1892056"/>
            <a:ext cx="11116119" cy="296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◦"/>
            </a:pPr>
            <a:r>
              <a:rPr lang="en-US" sz="2800"/>
              <a:t>Healthcare Spending </a:t>
            </a:r>
            <a:endParaRPr/>
          </a:p>
          <a:p>
            <a: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◦"/>
            </a:pPr>
            <a:r>
              <a:rPr lang="en-US" sz="2800"/>
              <a:t>$3.5 trillion or $10,739 per person</a:t>
            </a:r>
            <a:endParaRPr/>
          </a:p>
          <a:p>
            <a:pPr marL="914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/>
          </a:p>
          <a:p>
            <a: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◦"/>
            </a:pPr>
            <a:r>
              <a:rPr lang="en-US" sz="2800"/>
              <a:t>Percent of GDP</a:t>
            </a:r>
            <a:endParaRPr/>
          </a:p>
          <a:p>
            <a: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◦"/>
            </a:pPr>
            <a:r>
              <a:rPr lang="en-US" sz="2800"/>
              <a:t>17.9%</a:t>
            </a:r>
            <a:endParaRPr/>
          </a:p>
          <a:p>
            <a:pPr marL="18288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149" name="Google Shape;149;p1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r="13523"/>
          <a:stretch/>
        </p:blipFill>
        <p:spPr>
          <a:xfrm>
            <a:off x="7176500" y="2286000"/>
            <a:ext cx="4482100" cy="39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Distributions</a:t>
            </a:r>
            <a:endParaRPr/>
          </a:p>
        </p:txBody>
      </p:sp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4" y="1801211"/>
            <a:ext cx="11064332" cy="304259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Distributions</a:t>
            </a:r>
            <a:endParaRPr/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13" y="1821951"/>
            <a:ext cx="11268161" cy="340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/>
            </a:br>
            <a:endParaRPr sz="2800"/>
          </a:p>
        </p:txBody>
      </p:sp>
      <p:sp>
        <p:nvSpPr>
          <p:cNvPr id="387" name="Google Shape;387;p36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White folks have the least total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422" y="1606593"/>
            <a:ext cx="7237877" cy="367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569764" y="413053"/>
            <a:ext cx="8212200" cy="6064500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Females have significantly higher total expenses than males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75" y="1265150"/>
            <a:ext cx="7889100" cy="39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in </a:t>
            </a:r>
            <a:r>
              <a:rPr lang="en-US" sz="2000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Midwest</a:t>
            </a: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tend to spend more out of pocket than other regions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414" y="1173346"/>
            <a:ext cx="7572226" cy="419050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9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9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422" y="991374"/>
            <a:ext cx="7237877" cy="490366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Stratification to balance the races and regions, but to no effect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30" name="Google Shape;430;p3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Average total expenses increase with increasing 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2434" y="1282385"/>
            <a:ext cx="6911768" cy="448915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Industries with low pay or more risk have higher average total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5542" y="1734531"/>
            <a:ext cx="8037803" cy="391831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64" name="Google Shape;464;p42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with graduate degree have higher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9745" y="1362712"/>
            <a:ext cx="7960302" cy="38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77" name="Google Shape;477;p43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who have been divorced or separated have higher total out of pocket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3531" y="1739243"/>
            <a:ext cx="7751310" cy="378926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Business Problem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95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Original Problem</a:t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1" indent="-195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Can we predict Out of Pocket Costs?</a:t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1" indent="-195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Can we predict number of visits patient will have in a year?</a:t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82880" lvl="0" indent="-195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New Problem</a:t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1" indent="-195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Can we predict a patient’s Risk Class</a:t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8288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with poor mental health have higher out of pocket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4658" y="1388132"/>
            <a:ext cx="7915598" cy="382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495" name="Google Shape;495;p4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03" name="Google Shape;503;p45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with public health insurance plan have higher out of pocket expenses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720" y="1523685"/>
            <a:ext cx="7946100" cy="385901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6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2962" y="1669924"/>
            <a:ext cx="7594338" cy="37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6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40701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Sorts Mill Goudy"/>
              <a:buNone/>
            </a:pPr>
            <a:r>
              <a:rPr lang="en-US" sz="2800"/>
              <a:t>Data Exploration</a:t>
            </a:r>
            <a:br>
              <a:rPr lang="en-US" sz="2800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endParaRPr sz="2800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EFEFE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710120" y="23022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EFEFE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People with usual source of care tend to have multiple visits and higher expenses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22" name="Google Shape;522;p4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998" y="1524000"/>
            <a:ext cx="3284939" cy="490059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Variables + Models Attempted</a:t>
            </a:r>
            <a:endParaRPr/>
          </a:p>
        </p:txBody>
      </p:sp>
      <p:sp>
        <p:nvSpPr>
          <p:cNvPr id="529" name="Google Shape;529;p47"/>
          <p:cNvSpPr txBox="1">
            <a:spLocks noGrp="1"/>
          </p:cNvSpPr>
          <p:nvPr>
            <p:ph type="body" idx="1"/>
          </p:nvPr>
        </p:nvSpPr>
        <p:spPr>
          <a:xfrm>
            <a:off x="1066800" y="198120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3701" lvl="0" indent="-17779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530" name="Google Shape;530;p4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31" name="Google Shape;531;p4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532" name="Google Shape;53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2514600"/>
            <a:ext cx="368617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400" y="2624137"/>
            <a:ext cx="22955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Input Variables Re-examined</a:t>
            </a:r>
            <a:endParaRPr/>
          </a:p>
        </p:txBody>
      </p:sp>
      <p:sp>
        <p:nvSpPr>
          <p:cNvPr id="539" name="Google Shape;539;p4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3701" lvl="0" indent="-17779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540" name="Google Shape;540;p4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542" name="Google Shape;54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788317"/>
            <a:ext cx="233362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600" y="1523999"/>
            <a:ext cx="5106834" cy="490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Cluster Bi Plot</a:t>
            </a:r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Cluster 1 = High Risk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Cluster 2 = Lowest Risk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Cluster 3 = Med-High Risk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Cluster 4 = Low-Med Risk</a:t>
            </a:r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552" name="Google Shape;55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1666875"/>
            <a:ext cx="6705600" cy="467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Neural Networks on new cluster category</a:t>
            </a:r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Improved predictive/classification 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Extremely poor at predicting Highest Risk  Cat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Despite using Robust Fit/Boosted increased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Iterations, still unable to fit/predict high risk</a:t>
            </a: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categories accurately. </a:t>
            </a:r>
            <a:endParaRPr/>
          </a:p>
        </p:txBody>
      </p:sp>
      <p:sp>
        <p:nvSpPr>
          <p:cNvPr id="559" name="Google Shape;559;p5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60" name="Google Shape;560;p5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561" name="Google Shape;5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704751"/>
            <a:ext cx="4191000" cy="471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0"/>
          <p:cNvSpPr/>
          <p:nvPr/>
        </p:nvSpPr>
        <p:spPr>
          <a:xfrm>
            <a:off x="6979125" y="5773650"/>
            <a:ext cx="336000" cy="64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8960400" y="5773475"/>
            <a:ext cx="336000" cy="64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569" name="Google Shape;569;p5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570" name="Google Shape;570;p5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71" name="Google Shape;571;p5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572" name="Google Shape;572;p51" descr="C:\Users\m317199\Desktop\Personal\School\Python\project\logistic on clu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901065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/>
          <p:nvPr/>
        </p:nvSpPr>
        <p:spPr>
          <a:xfrm>
            <a:off x="7010400" y="4810125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1"/>
          <p:cNvSpPr/>
          <p:nvPr/>
        </p:nvSpPr>
        <p:spPr>
          <a:xfrm>
            <a:off x="8991600" y="4800600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Naïve Bayes</a:t>
            </a:r>
            <a:endParaRPr/>
          </a:p>
        </p:txBody>
      </p:sp>
      <p:sp>
        <p:nvSpPr>
          <p:cNvPr id="580" name="Google Shape;580;p5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Observations:</a:t>
            </a: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This is the only model that</a:t>
            </a: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seemed capable of </a:t>
            </a: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predicting any Class 1/High</a:t>
            </a: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Risk Categories.</a:t>
            </a: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However, not good enough</a:t>
            </a:r>
            <a:endParaRPr/>
          </a:p>
        </p:txBody>
      </p:sp>
      <p:sp>
        <p:nvSpPr>
          <p:cNvPr id="581" name="Google Shape;581;p5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82" name="Google Shape;582;p5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583" name="Google Shape;58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1489242"/>
            <a:ext cx="6629400" cy="49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Decision Tree</a:t>
            </a:r>
            <a:endParaRPr/>
          </a:p>
        </p:txBody>
      </p:sp>
      <p:sp>
        <p:nvSpPr>
          <p:cNvPr id="589" name="Google Shape;589;p5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Observation: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Each model seems to predict 41 Cat 3’s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as Cat 1’s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Though not well, however we would rather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overpredict Class I risks than underpredict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590" name="Google Shape;590;p5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591" name="Google Shape;591;p5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592" name="Google Shape;5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4825" y="642600"/>
            <a:ext cx="4750975" cy="578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/>
          <p:nvPr/>
        </p:nvSpPr>
        <p:spPr>
          <a:xfrm>
            <a:off x="8218525" y="5413825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3"/>
          <p:cNvSpPr/>
          <p:nvPr/>
        </p:nvSpPr>
        <p:spPr>
          <a:xfrm>
            <a:off x="6578600" y="5413825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Literature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079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-Supervised Learning Methods for Predicting</a:t>
            </a:r>
            <a:endParaRPr sz="2000"/>
          </a:p>
          <a:p>
            <a:pPr marL="1079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	Healthcare Costs</a:t>
            </a:r>
            <a:endParaRPr sz="2000"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238" y="3420663"/>
            <a:ext cx="68484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Bootstrap Forest</a:t>
            </a: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The same story, unable to predict Class 1 Risk.</a:t>
            </a:r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838200"/>
            <a:ext cx="4981575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4"/>
          <p:cNvSpPr/>
          <p:nvPr/>
        </p:nvSpPr>
        <p:spPr>
          <a:xfrm>
            <a:off x="7154025" y="4961025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4"/>
          <p:cNvSpPr/>
          <p:nvPr/>
        </p:nvSpPr>
        <p:spPr>
          <a:xfrm>
            <a:off x="9023300" y="4961025"/>
            <a:ext cx="457200" cy="92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Insights and Recommendations</a:t>
            </a:r>
            <a:endParaRPr/>
          </a:p>
        </p:txBody>
      </p:sp>
      <p:sp>
        <p:nvSpPr>
          <p:cNvPr id="611" name="Google Shape;611;p5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Like  a typical insurance company… we can’t seem to predict high risks accurately with available data, only probability/likelihood of risk.   The prevalence of variability across the current variable set we have does not allow us to refine/perform Risk/Ratio analysis.  </a:t>
            </a:r>
            <a:endParaRPr sz="1400"/>
          </a:p>
          <a:p>
            <a:pPr marL="182880" lvl="0" indent="-749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4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The recommendation is to build/derive a premium that blends the risk of high claim/expenditures across the other risk classes proportionally (which is what insurance companies seem to do anyway)</a:t>
            </a:r>
            <a:endParaRPr sz="1400"/>
          </a:p>
          <a:p>
            <a:pPr marL="107952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400"/>
              <a:t>Age,  having main care provider,  pre-existing conditions/physical limitations, family size, and self perceived health all have made a difference in clustering the data, however adverse selection would have to be considered for self perceived health</a:t>
            </a:r>
            <a:endParaRPr sz="14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4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Dataset was free, and not subject to added rigor/continuous tracking of participant/insured data</a:t>
            </a:r>
            <a:endParaRPr sz="14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400"/>
              <a:t>Unfortunately we would have to purchase additional data that could be more useful (tickets/arrests, medical tourism etc.)</a:t>
            </a:r>
            <a:endParaRPr sz="1400"/>
          </a:p>
        </p:txBody>
      </p:sp>
      <p:sp>
        <p:nvSpPr>
          <p:cNvPr id="612" name="Google Shape;612;p5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613" name="Google Shape;613;p5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Works Cited</a:t>
            </a:r>
            <a:endParaRPr/>
          </a:p>
        </p:txBody>
      </p:sp>
      <p:sp>
        <p:nvSpPr>
          <p:cNvPr id="619" name="Google Shape;619;p5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749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665">
              <a:latin typeface="Arial"/>
              <a:ea typeface="Arial"/>
              <a:cs typeface="Arial"/>
              <a:sym typeface="Arial"/>
            </a:endParaRPr>
          </a:p>
          <a:p>
            <a:pPr marL="182880" lvl="0" indent="-7492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65">
                <a:latin typeface="Arial"/>
                <a:ea typeface="Arial"/>
                <a:cs typeface="Arial"/>
                <a:sym typeface="Arial"/>
              </a:rPr>
              <a:t>Panel 7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https://www.meps.ahrq.gov/mepsweb/data_stats/download_data_files_detail.jsp?cboPufNumber=HC-080</a:t>
            </a:r>
            <a:endParaRPr sz="1665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>
                <a:latin typeface="Arial"/>
                <a:ea typeface="Arial"/>
                <a:cs typeface="Arial"/>
                <a:sym typeface="Arial"/>
              </a:rPr>
              <a:t>Panel 8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https://www.meps.ahrq.gov/mepsweb/data_stats/download_data_files_detail.jsp?cboPufNumber=HC-086</a:t>
            </a:r>
            <a:endParaRPr sz="1665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data/Metadata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 u="sng">
                <a:solidFill>
                  <a:schemeClr val="hlink"/>
                </a:solidFill>
                <a:hlinkClick r:id="rId5"/>
              </a:rPr>
              <a:t>https://instruction.bus.wisc.edu/jfrees/jfreesbooks/Regression%20Modeling/BookWebDec2010/data.html</a:t>
            </a:r>
            <a:endParaRPr sz="1665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Images obtained through Google Images</a:t>
            </a:r>
            <a:endParaRPr sz="1572">
              <a:solidFill>
                <a:schemeClr val="dk1"/>
              </a:solidFill>
            </a:endParaRPr>
          </a:p>
          <a:p>
            <a:pPr marL="182880" lvl="0" indent="-749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572"/>
          </a:p>
        </p:txBody>
      </p:sp>
      <p:sp>
        <p:nvSpPr>
          <p:cNvPr id="620" name="Google Shape;620;p5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621" name="Google Shape;621;p5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Wisconsin School of Business Open Datasets for Actuarial and Financial Applications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Sample from Medical Expenditure Panel Survey ( MEPS)</a:t>
            </a:r>
            <a:endParaRPr sz="1800"/>
          </a:p>
          <a:p>
            <a:pPr marL="18288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2819400"/>
            <a:ext cx="380047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Description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130575" y="2014195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/>
              <a:t>Size is 18,735 individuals before cleaning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/>
              <a:t>including data for Ages  18-65</a:t>
            </a:r>
            <a:endParaRPr sz="16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6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/>
              <a:t>File types of the data  are in SSP (SAS Transport File) file type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/>
              <a:t>Read data format in R then converted to CSV </a:t>
            </a:r>
            <a:endParaRPr sz="16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R script: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200"/>
              <a:t>&gt;install.packages("foreign")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200"/>
              <a:t>&gt;library(foreign) </a:t>
            </a:r>
            <a:endParaRPr sz="12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200"/>
              <a:t>&gt;data= read.xport("C:/Users/m317199/Desktop/Personal/School/Python/project/data.ssp")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200"/>
              <a:t>&gt;write.csv(data,"C:/Users/m317199/Desktop/Personal/School/Python/project/Data.csv", row.names = FALSE)</a:t>
            </a:r>
            <a:endParaRPr sz="12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066800" y="266357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Description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3744913" y="210343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825" y="1696575"/>
            <a:ext cx="5396401" cy="39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4400" y="1696575"/>
            <a:ext cx="5563050" cy="39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67825" y="3787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/>
              <a:t>Data Description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699000" y="1750450"/>
            <a:ext cx="10320600" cy="4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Income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6400" y="2844839"/>
            <a:ext cx="24193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8320" y="2245027"/>
            <a:ext cx="1206175" cy="8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2426420" y="1932127"/>
            <a:ext cx="711888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Age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969" y="3807321"/>
            <a:ext cx="1509700" cy="84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572102" y="3441245"/>
            <a:ext cx="14244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Family Size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427" y="5418070"/>
            <a:ext cx="1392098" cy="7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632427" y="5105170"/>
            <a:ext cx="1134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099125" y="2160354"/>
            <a:ext cx="5693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endParaRPr sz="5400" b="1" i="0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9296400" y="2509774"/>
            <a:ext cx="241935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Medical Expenditures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22" descr="Image result for ethnicity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2" descr="Image result for ethnicit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2" descr="Image result for ethnicit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8600" y="3240134"/>
            <a:ext cx="1449338" cy="1449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4038600" y="2927234"/>
            <a:ext cx="1134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Race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15" name="Google Shape;215;p22" descr="Image result for marita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8321" y="5282544"/>
            <a:ext cx="1217662" cy="106545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2388320" y="4969644"/>
            <a:ext cx="1351781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Marital Status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7" name="Google Shape;217;p22" descr="Handicap Signs, Large Handicapped Symbol Engineer Grade Reflective Aluminum Sign, 80 mil, 24&quot;x24&quot;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2" descr="Handicap Signs, Large Handicapped Symbol Engineer Grade Reflective Aluminum Sign, 80 mil, 24&quot;x24&quot;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 descr="Handicap Signs, Large Handicapped Symbol Engineer Grade Reflective Aluminum Sign, 80 mil, 24&quot;x24&quot;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 descr="Handicap Signs, Large Handicapped Symbol Engineer Grade Reflective Aluminum Sign, 80 mil, 24&quot;x24&quot;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5820" y="3732348"/>
            <a:ext cx="1096385" cy="1096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2388320" y="3441245"/>
            <a:ext cx="1456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Phys Limitation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88783" y="5053989"/>
            <a:ext cx="1979661" cy="114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3900103" y="4749839"/>
            <a:ext cx="1225391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Insurance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7969" y="2556990"/>
            <a:ext cx="1376362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5877969" y="2245027"/>
            <a:ext cx="1351781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Gender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12">
            <a:alphaModFix/>
          </a:blip>
          <a:srcRect b="7140"/>
          <a:stretch/>
        </p:blipFill>
        <p:spPr>
          <a:xfrm>
            <a:off x="6154200" y="3807325"/>
            <a:ext cx="2200275" cy="1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141334" y="3506169"/>
            <a:ext cx="1351781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Industry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8534400" y="3309342"/>
            <a:ext cx="5886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5400" b="1" i="0" u="none" strike="noStrike" cap="non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38600" y="1977252"/>
            <a:ext cx="1656775" cy="9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4019550" y="1664352"/>
            <a:ext cx="843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Region</a:t>
            </a:r>
            <a:endParaRPr sz="1400" b="0" i="0" u="none" strike="noStrike" cap="none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Sorts Mill Goudy"/>
              <a:buNone/>
            </a:pPr>
            <a:r>
              <a:rPr lang="en-US" sz="4600"/>
              <a:t>Data Processing: Creating a new dataset</a:t>
            </a:r>
            <a:endParaRPr sz="4600"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1"/>
          </p:nvPr>
        </p:nvSpPr>
        <p:spPr>
          <a:xfrm>
            <a:off x="1069850" y="1801825"/>
            <a:ext cx="100584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First  Dataset:   observations: 2000, 28 features, Original data had over 3000 features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82880" lvl="0" indent="-74928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body" idx="2"/>
          </p:nvPr>
        </p:nvSpPr>
        <p:spPr>
          <a:xfrm>
            <a:off x="1069850" y="2518300"/>
            <a:ext cx="41244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Panel 7 Year 2 and Panel 8 Year 1 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What to keep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What we added</a:t>
            </a:r>
            <a:endParaRPr sz="19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For Each Panel: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Read and copy</a:t>
            </a:r>
            <a:endParaRPr sz="1900" b="1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Locate the columns we need:</a:t>
            </a:r>
            <a:endParaRPr sz="1900" b="1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b="1"/>
              <a:t>Only include the ages from </a:t>
            </a:r>
            <a:endParaRPr sz="19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b="1"/>
              <a:t>18 to 65</a:t>
            </a:r>
            <a:endParaRPr sz="19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900" b="1"/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6650" y="2465224"/>
            <a:ext cx="3181350" cy="542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6650" y="3185649"/>
            <a:ext cx="5943600" cy="13620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1325" y="4725212"/>
            <a:ext cx="4410075" cy="552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6650" y="5410212"/>
            <a:ext cx="4410075" cy="942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OPIM 5512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Custom 8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Custom 8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1594</Words>
  <Application>Microsoft Office PowerPoint</Application>
  <PresentationFormat>Widescreen</PresentationFormat>
  <Paragraphs>355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Sorts Mill Goudy</vt:lpstr>
      <vt:lpstr>Garamond</vt:lpstr>
      <vt:lpstr>Arial</vt:lpstr>
      <vt:lpstr>SavonVTI</vt:lpstr>
      <vt:lpstr>SavonVTI</vt:lpstr>
      <vt:lpstr>PowerPoint Presentation</vt:lpstr>
      <vt:lpstr>Introduction</vt:lpstr>
      <vt:lpstr>Business Problem</vt:lpstr>
      <vt:lpstr>Literature</vt:lpstr>
      <vt:lpstr>Data Source</vt:lpstr>
      <vt:lpstr>Data Description</vt:lpstr>
      <vt:lpstr>Data Description</vt:lpstr>
      <vt:lpstr>Data Description</vt:lpstr>
      <vt:lpstr>Data Processing: Creating a new dataset</vt:lpstr>
      <vt:lpstr>Data Processing: Creating a new dataset</vt:lpstr>
      <vt:lpstr>Data Processing: Creating a new dataset</vt:lpstr>
      <vt:lpstr>Data Cleaning </vt:lpstr>
      <vt:lpstr>Data Cleaning : Imputation</vt:lpstr>
      <vt:lpstr>Data Transformation:  Grouping Features</vt:lpstr>
      <vt:lpstr>Data Transformation:  Grouping by Percentile</vt:lpstr>
      <vt:lpstr>Data Transformation:  Grouping by Percentile</vt:lpstr>
      <vt:lpstr>Data Transformation:  Log Values</vt:lpstr>
      <vt:lpstr>Final Dataset</vt:lpstr>
      <vt:lpstr>Data Distributions</vt:lpstr>
      <vt:lpstr>Data Distributions</vt:lpstr>
      <vt:lpstr>Data Distributions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Data Exploration </vt:lpstr>
      <vt:lpstr>Variables + Models Attempted</vt:lpstr>
      <vt:lpstr>Input Variables Re-examined</vt:lpstr>
      <vt:lpstr>Cluster Bi Plot</vt:lpstr>
      <vt:lpstr>Neural Networks on new cluster category</vt:lpstr>
      <vt:lpstr>Logistic Regression</vt:lpstr>
      <vt:lpstr>Naïve Bayes</vt:lpstr>
      <vt:lpstr>Decision Tree</vt:lpstr>
      <vt:lpstr>Bootstrap Forest</vt:lpstr>
      <vt:lpstr>Insights and Recommendations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tianhao</cp:lastModifiedBy>
  <cp:revision>1</cp:revision>
  <dcterms:modified xsi:type="dcterms:W3CDTF">2020-06-30T02:38:47Z</dcterms:modified>
</cp:coreProperties>
</file>